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72B-BB7F-4BC6-82E8-9C9300F22FE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8402-7A44-4B11-AC91-7017CC1BE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7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72B-BB7F-4BC6-82E8-9C9300F22FE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8402-7A44-4B11-AC91-7017CC1BE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7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72B-BB7F-4BC6-82E8-9C9300F22FE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8402-7A44-4B11-AC91-7017CC1BE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2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72B-BB7F-4BC6-82E8-9C9300F22FE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8402-7A44-4B11-AC91-7017CC1BE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2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72B-BB7F-4BC6-82E8-9C9300F22FE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8402-7A44-4B11-AC91-7017CC1BE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88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72B-BB7F-4BC6-82E8-9C9300F22FE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8402-7A44-4B11-AC91-7017CC1BE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9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72B-BB7F-4BC6-82E8-9C9300F22FE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8402-7A44-4B11-AC91-7017CC1BE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2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72B-BB7F-4BC6-82E8-9C9300F22FE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8402-7A44-4B11-AC91-7017CC1BE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4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72B-BB7F-4BC6-82E8-9C9300F22FE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8402-7A44-4B11-AC91-7017CC1BE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7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72B-BB7F-4BC6-82E8-9C9300F22FE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8402-7A44-4B11-AC91-7017CC1BE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13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72B-BB7F-4BC6-82E8-9C9300F22FE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8402-7A44-4B11-AC91-7017CC1BE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1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2572B-BB7F-4BC6-82E8-9C9300F22FE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E8402-7A44-4B11-AC91-7017CC1BE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5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space/moonphas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Back!</a:t>
            </a:r>
            <a:br>
              <a:rPr lang="en-US" dirty="0" smtClean="0"/>
            </a:br>
            <a:r>
              <a:rPr lang="en-US" smtClean="0"/>
              <a:t>January 7, 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8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 Science</a:t>
            </a:r>
          </a:p>
          <a:p>
            <a:r>
              <a:rPr lang="en-US" b="1" dirty="0" smtClean="0"/>
              <a:t>SWBAT</a:t>
            </a:r>
            <a:r>
              <a:rPr lang="en-US" dirty="0" smtClean="0"/>
              <a:t> describe different phases of the moon.</a:t>
            </a:r>
          </a:p>
          <a:p>
            <a:r>
              <a:rPr lang="en-US" b="1" u="sng" dirty="0" smtClean="0"/>
              <a:t>Bell Ringer: </a:t>
            </a:r>
            <a:r>
              <a:rPr lang="en-US" dirty="0" smtClean="0"/>
              <a:t>What season would you find in South Africa in December?  Why?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Today – Notes – Moon Cycle</a:t>
            </a:r>
          </a:p>
          <a:p>
            <a:r>
              <a:rPr lang="en-US" dirty="0" smtClean="0"/>
              <a:t>Homework – Reading – Earth’s Moon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30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4360"/>
            <a:ext cx="6705600" cy="6587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9236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8.7 The student knows the effects resulting from cyclical movements of the Sun, Earth, and Moon.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(B) </a:t>
            </a:r>
            <a:r>
              <a:rPr lang="en-US" b="1" u="sng" dirty="0" smtClean="0"/>
              <a:t>demonstrate</a:t>
            </a:r>
            <a:r>
              <a:rPr lang="en-US" dirty="0" smtClean="0"/>
              <a:t> and </a:t>
            </a:r>
            <a:r>
              <a:rPr lang="en-US" b="1" u="sng" dirty="0" smtClean="0"/>
              <a:t>predict</a:t>
            </a:r>
            <a:r>
              <a:rPr lang="en-US" dirty="0" smtClean="0"/>
              <a:t> the sequence of events in the lunar cycle.</a:t>
            </a:r>
          </a:p>
          <a:p>
            <a:pPr lvl="1"/>
            <a:r>
              <a:rPr lang="en-US" dirty="0" smtClean="0"/>
              <a:t>Demonstrate – describe, explain, or illustrate.</a:t>
            </a:r>
          </a:p>
          <a:p>
            <a:pPr lvl="1"/>
            <a:r>
              <a:rPr lang="en-US" dirty="0" smtClean="0"/>
              <a:t>Predict – tell what comes next.</a:t>
            </a:r>
          </a:p>
          <a:p>
            <a:pPr lvl="1"/>
            <a:r>
              <a:rPr lang="en-US" b="1" dirty="0" smtClean="0"/>
              <a:t>Examples:</a:t>
            </a:r>
          </a:p>
          <a:p>
            <a:pPr lvl="2"/>
            <a:r>
              <a:rPr lang="en-US" dirty="0" smtClean="0"/>
              <a:t>What moon phase do you see when the moon is between the Earth and the Sun?</a:t>
            </a:r>
          </a:p>
          <a:p>
            <a:pPr lvl="2"/>
            <a:r>
              <a:rPr lang="en-US" dirty="0" smtClean="0"/>
              <a:t>What major moon phase will appear seven days later?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92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Basic Facts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The moon does not produce its own light. We see the moon because it reflects sunlight back towards Earth. (Not that difficult)</a:t>
            </a:r>
          </a:p>
          <a:p>
            <a:r>
              <a:rPr lang="en-US" dirty="0" smtClean="0"/>
              <a:t>The moon itself does not change but its position relative to the Sun and Earth does change. (What does that mean?)</a:t>
            </a:r>
          </a:p>
          <a:p>
            <a:r>
              <a:rPr lang="en-US" dirty="0" smtClean="0"/>
              <a:t>The lunar cycle is approximately 29.5 days.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1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advanced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There are four major phases of the lunar cycle: new moon, 1st quarter, full moon and 3rd quarter (also called last quarter). </a:t>
            </a:r>
          </a:p>
          <a:p>
            <a:r>
              <a:rPr lang="en-US" dirty="0" smtClean="0"/>
              <a:t>There are four other minor phases of the lunar cycle: waxing crescent, waxing gibbous, waning crescent, and waning gibbous. </a:t>
            </a:r>
          </a:p>
          <a:p>
            <a:r>
              <a:rPr lang="en-US" dirty="0" smtClean="0"/>
              <a:t>The change in the moon’s position relative to the Sun and Earth causes the lunar phases.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63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Moon Phases – First two 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3" indent="0">
              <a:buNone/>
            </a:pPr>
            <a:endParaRPr lang="en-US" dirty="0" smtClean="0"/>
          </a:p>
          <a:p>
            <a:pPr marL="1371600" lvl="3" indent="0">
              <a:buNone/>
            </a:pPr>
            <a:r>
              <a:rPr lang="en-US" dirty="0"/>
              <a:t> </a:t>
            </a:r>
            <a:r>
              <a:rPr lang="en-US" dirty="0" smtClean="0"/>
              <a:t> New Moon</a:t>
            </a:r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 smtClean="0"/>
          </a:p>
          <a:p>
            <a:pPr marL="1371600" lvl="3" indent="0">
              <a:buNone/>
            </a:pPr>
            <a:r>
              <a:rPr lang="en-US" dirty="0"/>
              <a:t> </a:t>
            </a:r>
            <a:r>
              <a:rPr lang="en-US" dirty="0" smtClean="0"/>
              <a:t>Waxing Crescent (waxing means it will be brighter!)</a:t>
            </a:r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 smtClean="0"/>
          </a:p>
          <a:p>
            <a:pPr marL="1371600" lvl="3" indent="0">
              <a:buNone/>
            </a:pPr>
            <a:r>
              <a:rPr lang="en-US" dirty="0"/>
              <a:t> </a:t>
            </a:r>
            <a:r>
              <a:rPr lang="en-US" dirty="0" smtClean="0"/>
              <a:t>First Quarter (because calling it a half moon was just too hard!)</a:t>
            </a:r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 smtClean="0"/>
          </a:p>
          <a:p>
            <a:pPr marL="1371600" lvl="3" indent="0">
              <a:buNone/>
            </a:pPr>
            <a:r>
              <a:rPr lang="en-US" dirty="0" smtClean="0"/>
              <a:t>Waxing Gibbous (Almost a full moon)</a:t>
            </a:r>
            <a:endParaRPr lang="en-US" dirty="0"/>
          </a:p>
          <a:p>
            <a:pPr marL="1371600" lvl="3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1587802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31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Moon Phases – Last Two 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endParaRPr lang="en-US" dirty="0" smtClean="0"/>
          </a:p>
          <a:p>
            <a:pPr lvl="3"/>
            <a:r>
              <a:rPr lang="en-US" dirty="0" smtClean="0"/>
              <a:t>Full Moon – We had one a few nights ago</a:t>
            </a:r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Waning Gibbous –(The light is now on the left side)</a:t>
            </a:r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r>
              <a:rPr lang="en-US" dirty="0" smtClean="0"/>
              <a:t>Third Quarter – (Half moon, light on the left)</a:t>
            </a:r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Waning Crescent – (Almost back to New Moon)</a:t>
            </a:r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150585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433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we put it ALL together!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 algn="r"/>
            <a:r>
              <a:rPr lang="en-US" b="1" dirty="0" smtClean="0"/>
              <a:t>Why are there</a:t>
            </a:r>
          </a:p>
          <a:p>
            <a:pPr marL="3657600" lvl="8" indent="0" algn="r">
              <a:buNone/>
            </a:pPr>
            <a:r>
              <a:rPr lang="en-US" b="1" dirty="0" smtClean="0"/>
              <a:t>two rings of</a:t>
            </a:r>
          </a:p>
          <a:p>
            <a:pPr marL="3657600" lvl="8" indent="0" algn="r">
              <a:buNone/>
            </a:pPr>
            <a:r>
              <a:rPr lang="en-US" b="1" dirty="0" smtClean="0"/>
              <a:t>moons?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50062"/>
            <a:ext cx="6172200" cy="54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37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Moon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8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362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Welcome Back! January 7, 2015</vt:lpstr>
      <vt:lpstr>PowerPoint Presentation</vt:lpstr>
      <vt:lpstr>8.7 The student knows the effects resulting from cyclical movements of the Sun, Earth, and Moon.</vt:lpstr>
      <vt:lpstr>Basic Facts</vt:lpstr>
      <vt:lpstr>More advanced information</vt:lpstr>
      <vt:lpstr>Moon Phases – First two weeks</vt:lpstr>
      <vt:lpstr>Moon Phases – Last Two Weeks</vt:lpstr>
      <vt:lpstr>When we put it ALL together!</vt:lpstr>
      <vt:lpstr>Moon Phases</vt:lpstr>
    </vt:vector>
  </TitlesOfParts>
  <Company>Arlington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Back!</dc:title>
  <dc:creator>AISD Employee</dc:creator>
  <cp:lastModifiedBy>AISD Employee</cp:lastModifiedBy>
  <cp:revision>8</cp:revision>
  <dcterms:created xsi:type="dcterms:W3CDTF">2015-01-07T13:53:31Z</dcterms:created>
  <dcterms:modified xsi:type="dcterms:W3CDTF">2015-01-07T14:31:23Z</dcterms:modified>
</cp:coreProperties>
</file>